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8" r:id="rId4"/>
    <p:sldId id="257" r:id="rId5"/>
    <p:sldId id="259" r:id="rId6"/>
    <p:sldId id="273" r:id="rId7"/>
    <p:sldId id="274" r:id="rId8"/>
    <p:sldId id="270" r:id="rId9"/>
    <p:sldId id="269" r:id="rId10"/>
    <p:sldId id="275" r:id="rId11"/>
    <p:sldId id="276" r:id="rId12"/>
    <p:sldId id="272" r:id="rId13"/>
    <p:sldId id="271" r:id="rId14"/>
    <p:sldId id="262" r:id="rId15"/>
    <p:sldId id="263" r:id="rId16"/>
    <p:sldId id="264" r:id="rId17"/>
    <p:sldId id="267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660033"/>
    <a:srgbClr val="800080"/>
    <a:srgbClr val="2A0015"/>
    <a:srgbClr val="7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E145B-80D3-47DF-9BCF-4FF3EC213A4A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A884-9CD9-4E7F-B128-003B41648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59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</a:t>
            </a:r>
            <a:r>
              <a:rPr lang="en-US" baseline="0" dirty="0" smtClean="0"/>
              <a:t> 20 CD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A884-9CD9-4E7F-B128-003B41648E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Canteen</a:t>
            </a:r>
            <a:r>
              <a:rPr lang="en-US" baseline="0" dirty="0" smtClean="0"/>
              <a:t> –</a:t>
            </a:r>
            <a:r>
              <a:rPr lang="ru-RU" baseline="0" dirty="0" smtClean="0"/>
              <a:t>фляжка    </a:t>
            </a:r>
            <a:r>
              <a:rPr lang="en-US" baseline="0" dirty="0" smtClean="0"/>
              <a:t>bayonet - </a:t>
            </a:r>
            <a:r>
              <a:rPr lang="ru-RU" baseline="0" dirty="0" smtClean="0"/>
              <a:t>штык</a:t>
            </a:r>
            <a:r>
              <a:rPr lang="en-US" baseline="0" dirty="0" smtClean="0"/>
              <a:t>    holster – </a:t>
            </a:r>
            <a:r>
              <a:rPr lang="ru-RU" baseline="0" dirty="0" smtClean="0"/>
              <a:t>кобура  </a:t>
            </a:r>
            <a:r>
              <a:rPr lang="en-US" baseline="0" dirty="0" smtClean="0"/>
              <a:t>ammo pouch –</a:t>
            </a:r>
            <a:r>
              <a:rPr lang="ru-RU" baseline="0" dirty="0" smtClean="0"/>
              <a:t>комплект боеприпасов   </a:t>
            </a:r>
            <a:r>
              <a:rPr lang="en-US" baseline="0" dirty="0" smtClean="0"/>
              <a:t>webbing –</a:t>
            </a:r>
            <a:r>
              <a:rPr lang="ru-RU" baseline="0" dirty="0" smtClean="0"/>
              <a:t>ремни, </a:t>
            </a:r>
            <a:r>
              <a:rPr lang="en-US" baseline="0" dirty="0" smtClean="0"/>
              <a:t>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A884-9CD9-4E7F-B128-003B41648E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Listen and put a check  track 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A884-9CD9-4E7F-B128-003B41648E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c63.ru/method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hop247.com/" TargetMode="External"/><Relationship Id="rId5" Type="http://schemas.openxmlformats.org/officeDocument/2006/relationships/hyperlink" Target="%BE%D0%B2%D0%B0%D0%BD%D0%B8%D1%8E%20%D0%B2%20%D1%84%D0%BE%D0%BD%D0%BE%D0%B7%D0%B0%D0%BB%D0%B5&amp;f=false" TargetMode="External"/><Relationship Id="rId4" Type="http://schemas.openxmlformats.org/officeDocument/2006/relationships/hyperlink" Target="http://www.nsu.ru/xmlui/bitstream/handle/nsu/2749/12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hop24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bookshop247.com/sear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ngvo-online.r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6215106" cy="35719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0000"/>
                </a:solidFill>
              </a:rPr>
              <a:t>Лингафонный метод</a:t>
            </a:r>
            <a:br>
              <a:rPr lang="ru-RU" sz="4000" b="1" dirty="0" smtClean="0">
                <a:solidFill>
                  <a:srgbClr val="700000"/>
                </a:solidFill>
              </a:rPr>
            </a:br>
            <a:r>
              <a:rPr lang="ru-RU" sz="4000" b="1" dirty="0" smtClean="0">
                <a:solidFill>
                  <a:srgbClr val="700000"/>
                </a:solidFill>
              </a:rPr>
              <a:t> в обучении иностранным языкам в сфере профессиональной коммуникации: от бобины к мультимедиа</a:t>
            </a:r>
            <a:endParaRPr lang="ru-RU" sz="4000" b="1" dirty="0">
              <a:solidFill>
                <a:srgbClr val="7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14282" y="5572140"/>
            <a:ext cx="5857916" cy="9620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2A0015"/>
                </a:solidFill>
              </a:rPr>
              <a:t>Чекчурина Ольга Юрьевна</a:t>
            </a:r>
          </a:p>
          <a:p>
            <a:r>
              <a:rPr lang="ru-RU" b="1" dirty="0" smtClean="0">
                <a:solidFill>
                  <a:srgbClr val="2A0015"/>
                </a:solidFill>
              </a:rPr>
              <a:t>Заместитель директора по методической работе</a:t>
            </a:r>
          </a:p>
          <a:p>
            <a:r>
              <a:rPr lang="ru-RU" b="1" dirty="0" smtClean="0">
                <a:solidFill>
                  <a:srgbClr val="2A0015"/>
                </a:solidFill>
              </a:rPr>
              <a:t>«Лаборатория Иностранных Языков»</a:t>
            </a:r>
            <a:endParaRPr lang="ru-RU" b="1" dirty="0">
              <a:solidFill>
                <a:srgbClr val="2A0015"/>
              </a:solidFill>
            </a:endParaRPr>
          </a:p>
        </p:txBody>
      </p:sp>
      <p:pic>
        <p:nvPicPr>
          <p:cNvPr id="1026" name="Picture 2" descr="\\WORK2\SharedDocs\РАБОЧАЯ\ОЮ\сканы для аннотаций на сайт\Д 13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1214446" cy="1704239"/>
          </a:xfrm>
          <a:prstGeom prst="rect">
            <a:avLst/>
          </a:prstGeom>
          <a:noFill/>
        </p:spPr>
      </p:pic>
      <p:pic>
        <p:nvPicPr>
          <p:cNvPr id="1027" name="Picture 3" descr="\\WORK2\SharedDocs\РАБОЧАЯ\ОЮ\сканы для аннотаций на сайт\Д 13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857628"/>
            <a:ext cx="1214446" cy="1767398"/>
          </a:xfrm>
          <a:prstGeom prst="rect">
            <a:avLst/>
          </a:prstGeom>
          <a:noFill/>
        </p:spPr>
      </p:pic>
      <p:pic>
        <p:nvPicPr>
          <p:cNvPr id="1028" name="Picture 4" descr="\\WORK2\SharedDocs\РАБОЧАЯ\ОЮ\сканы для аннотаций на сайт\Д 13 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357562"/>
            <a:ext cx="1071570" cy="138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WORK2\SharedDocs\РАБОЧАЯ\ОЮ\сканы для аннотаций на сайт\Д 13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4643470" cy="6315742"/>
          </a:xfrm>
          <a:prstGeom prst="rect">
            <a:avLst/>
          </a:prstGeom>
          <a:noFill/>
        </p:spPr>
      </p:pic>
      <p:pic>
        <p:nvPicPr>
          <p:cNvPr id="5" name="Picture 3" descr="\\WORK2\SharedDocs\РАБОЧАЯ\ОЮ\сканы для аннотаций на сайт\Д 13 018.jpg"/>
          <p:cNvPicPr>
            <a:picLocks noChangeAspect="1" noChangeArrowheads="1"/>
          </p:cNvPicPr>
          <p:nvPr/>
        </p:nvPicPr>
        <p:blipFill>
          <a:blip r:embed="rId3" cstate="print"/>
          <a:srcRect l="7122" t="26182" r="73596" b="51666"/>
          <a:stretch>
            <a:fillRect/>
          </a:stretch>
        </p:blipFill>
        <p:spPr bwMode="auto">
          <a:xfrm>
            <a:off x="5572132" y="1285860"/>
            <a:ext cx="297212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47259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Это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-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только начало! Пора применить лингафонный метод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\\WORK2\SharedDocs\РАБОЧАЯ\ОЮ\сканы для аннотаций на сайт\Д 13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482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\\WORK2\SharedDocs\РАБОЧАЯ\ОЮ\сканы для аннотаций на сайт\Д 13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4608780" cy="6858000"/>
          </a:xfrm>
          <a:prstGeom prst="rect">
            <a:avLst/>
          </a:prstGeom>
          <a:noFill/>
        </p:spPr>
      </p:pic>
      <p:pic>
        <p:nvPicPr>
          <p:cNvPr id="29699" name="Picture 3" descr="\\WORK2\SharedDocs\РАБОЧАЯ\ОЮ\сканы для аннотаций на сайт\Д 13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8"/>
            <a:ext cx="2643206" cy="384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Метод активизации резервных возможностей человека и коллектива (Г.А. Китайгородская)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cv01.twirpx.net/0342/0342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419350" cy="3810000"/>
          </a:xfrm>
          <a:prstGeom prst="rect">
            <a:avLst/>
          </a:prstGeom>
          <a:noFill/>
        </p:spPr>
      </p:pic>
      <p:pic>
        <p:nvPicPr>
          <p:cNvPr id="6148" name="Picture 4" descr="http://static.ozone.ru/multimedia/books_covers/c300/1000964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643050"/>
            <a:ext cx="2629314" cy="3786214"/>
          </a:xfrm>
          <a:prstGeom prst="rect">
            <a:avLst/>
          </a:prstGeom>
          <a:noFill/>
        </p:spPr>
      </p:pic>
      <p:pic>
        <p:nvPicPr>
          <p:cNvPr id="6150" name="Picture 6" descr="http://j.livelib.ru/boocover/1001101708/o/aaac/G._A._Kitajgorodskaya__Metodika_intensivnogo_obucheniya_inostrannym_yazyka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714488"/>
            <a:ext cx="2428892" cy="3837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Все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-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фонозал!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602" t="13701" r="20079" b="13228"/>
          <a:stretch>
            <a:fillRect/>
          </a:stretch>
        </p:blipFill>
        <p:spPr bwMode="auto">
          <a:xfrm>
            <a:off x="571472" y="1500174"/>
            <a:ext cx="6715172" cy="50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2582858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990000"/>
                </a:solidFill>
              </a:rPr>
              <a:t>Фонозал без фонозала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http://www.upspecial.ru/wp-content/uploads/2011/09/HTC-Sensation-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5140110" cy="3429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</a:rPr>
              <a:t>Что почитать?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10000"/>
          </a:bodyPr>
          <a:lstStyle/>
          <a:p>
            <a:endParaRPr lang="ru-RU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http://www.bookshop247.com/search/</a:t>
            </a:r>
            <a:r>
              <a:rPr lang="ru-RU" sz="2000" dirty="0" smtClean="0">
                <a:hlinkClick r:id="rId3"/>
              </a:rPr>
              <a:t>      </a:t>
            </a:r>
          </a:p>
          <a:p>
            <a:r>
              <a:rPr lang="en-US" sz="2000" dirty="0" smtClean="0">
                <a:hlinkClick r:id="rId3"/>
              </a:rPr>
              <a:t>http://www.elionline.com/eng/search-results?english-elt-esl/business-and-professional/all/all/all/all</a:t>
            </a:r>
            <a:r>
              <a:rPr lang="ru-RU" sz="2000" dirty="0" smtClean="0">
                <a:hlinkClick r:id="rId3"/>
              </a:rPr>
              <a:t>   </a:t>
            </a:r>
          </a:p>
          <a:p>
            <a:r>
              <a:rPr lang="en-US" sz="2000" dirty="0" smtClean="0">
                <a:hlinkClick r:id="rId3"/>
              </a:rPr>
              <a:t>http://expresspublishing.co.uk/eltesp.php?Country=uk&amp;Category=12</a:t>
            </a:r>
            <a:endParaRPr lang="ru-RU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http://www.bdc63.ru/methods</a:t>
            </a:r>
            <a:r>
              <a:rPr lang="ru-RU" sz="2000" dirty="0" smtClean="0"/>
              <a:t> обзор методов обучения иностранным языкам</a:t>
            </a:r>
          </a:p>
          <a:p>
            <a:r>
              <a:rPr lang="en-US" sz="2000" dirty="0" smtClean="0">
                <a:hlinkClick r:id="rId4"/>
              </a:rPr>
              <a:t>http://www.nsu.ru/xmlui/bitstream/handle/nsu/2749/12.pdf</a:t>
            </a:r>
            <a:r>
              <a:rPr lang="ru-RU" sz="2000" dirty="0" smtClean="0"/>
              <a:t>  интенсивная методика обучения иностранным языкам</a:t>
            </a:r>
          </a:p>
          <a:p>
            <a:r>
              <a:rPr lang="en-US" sz="2000" dirty="0" smtClean="0"/>
              <a:t>https://books.google.ru/books?id=SaCjAAAAQBAJ&amp;pg=PT144&amp;lpg=PT144&amp;dq=</a:t>
            </a:r>
            <a:r>
              <a:rPr lang="ru-RU" sz="2000" dirty="0" err="1" smtClean="0"/>
              <a:t>этапы+обучения+аудированию+в+фонозале&amp;</a:t>
            </a:r>
            <a:r>
              <a:rPr lang="en-US" sz="2000" dirty="0" smtClean="0"/>
              <a:t>source=</a:t>
            </a:r>
            <a:r>
              <a:rPr lang="en-US" sz="2000" dirty="0" err="1" smtClean="0"/>
              <a:t>bl&amp;ots</a:t>
            </a:r>
            <a:r>
              <a:rPr lang="en-US" sz="2000" dirty="0" smtClean="0"/>
              <a:t>=pKfR0puOfL&amp;sig=1b1k_wMBFTCtn5DfQ6O0MneXw20&amp;hl=</a:t>
            </a:r>
            <a:r>
              <a:rPr lang="en-US" sz="2000" dirty="0" err="1" smtClean="0"/>
              <a:t>ru&amp;sa</a:t>
            </a:r>
            <a:r>
              <a:rPr lang="en-US" sz="2000" dirty="0" smtClean="0"/>
              <a:t>=</a:t>
            </a:r>
            <a:r>
              <a:rPr lang="en-US" sz="2000" dirty="0" err="1" smtClean="0"/>
              <a:t>X&amp;ei</a:t>
            </a:r>
            <a:r>
              <a:rPr lang="en-US" sz="2000" dirty="0" smtClean="0"/>
              <a:t>=ZThkVZKJOae2ygOO4YGYDA&amp;ved=0CDUQ6AEwBA#v=</a:t>
            </a:r>
            <a:r>
              <a:rPr lang="en-US" sz="2000" dirty="0" err="1" smtClean="0"/>
              <a:t>onepage&amp;q</a:t>
            </a:r>
            <a:r>
              <a:rPr lang="en-US" sz="2000" dirty="0" smtClean="0"/>
              <a:t>=%D1%8D%D1%82%D0%B0%D0%BF%D1%8B%20%D0%BE%D0%B1%D1%83%D1%87%D0%B5%D0%BD%D0%B8%D1%8F%20%D0%B0%D1%83%D0%B4%D0%B8%D1%80%D0</a:t>
            </a:r>
            <a:r>
              <a:rPr lang="en-US" sz="2000" dirty="0" smtClean="0">
                <a:hlinkClick r:id="rId5" action="ppaction://hlinkfile"/>
              </a:rPr>
              <a:t>%BE%D0%B2%D0%B0%D0%BD%D0%B8%D1%8E%20%D0%B2%20%D1%84%D0%BE%D0%BD%D0%BE%D0%B7%D0%B0%D0%BB%D0%B5&amp;f=false</a:t>
            </a:r>
            <a:r>
              <a:rPr lang="ru-RU" sz="2000" dirty="0" smtClean="0"/>
              <a:t>   как учат переводчиков</a:t>
            </a:r>
          </a:p>
          <a:p>
            <a:pPr algn="ctr"/>
            <a:r>
              <a:rPr lang="en-US" sz="4800" b="1" dirty="0" smtClean="0">
                <a:hlinkClick r:id="rId6"/>
              </a:rPr>
              <a:t>www.bookshop247.com</a:t>
            </a:r>
            <a:r>
              <a:rPr lang="en-US" sz="4800" b="1" dirty="0" smtClean="0"/>
              <a:t>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f.susu.ac.ru/userfiles/IMG_6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5795625"/>
            <a:ext cx="4608576" cy="3072384"/>
          </a:xfrm>
          <a:prstGeom prst="rect">
            <a:avLst/>
          </a:prstGeom>
          <a:noFill/>
        </p:spPr>
      </p:pic>
      <p:pic>
        <p:nvPicPr>
          <p:cNvPr id="5" name="Picture 2" descr="http://www.ef.susu.ac.ru/userfiles/IMG_6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428868"/>
            <a:ext cx="6000792" cy="4000528"/>
          </a:xfrm>
          <a:prstGeom prst="rect">
            <a:avLst/>
          </a:prstGeom>
          <a:noFill/>
        </p:spPr>
      </p:pic>
      <p:pic>
        <p:nvPicPr>
          <p:cNvPr id="3076" name="Picture 4" descr="http://viking-sochi.ru/viking-sochi/010103sanako_stu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1480"/>
            <a:ext cx="4381500" cy="1704976"/>
          </a:xfrm>
          <a:prstGeom prst="rect">
            <a:avLst/>
          </a:prstGeom>
          <a:noFill/>
        </p:spPr>
      </p:pic>
      <p:pic>
        <p:nvPicPr>
          <p:cNvPr id="3078" name="Picture 6" descr="http://www.upspecial.ru/wp-content/uploads/2011/09/HTC-Sensation-X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000372"/>
            <a:ext cx="5140110" cy="3429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6143668" cy="221457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Загляните на </a:t>
            </a:r>
            <a:r>
              <a:rPr lang="en-US" b="1" dirty="0" smtClean="0">
                <a:hlinkClick r:id="rId3"/>
              </a:rPr>
              <a:t>www.bookshop247.com</a:t>
            </a:r>
            <a:r>
              <a:rPr lang="en-US" b="1" dirty="0" smtClean="0"/>
              <a:t> 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6758038" cy="4143404"/>
          </a:xfrm>
        </p:spPr>
        <p:txBody>
          <a:bodyPr/>
          <a:lstStyle/>
          <a:p>
            <a:r>
              <a:rPr lang="en-US" sz="2800" b="1" dirty="0" smtClean="0">
                <a:hlinkClick r:id="rId4"/>
              </a:rPr>
              <a:t>http://www.bookshop247.com/search/</a:t>
            </a:r>
            <a:r>
              <a:rPr lang="en-US" sz="2800" b="1" dirty="0" smtClean="0"/>
              <a:t>    </a:t>
            </a:r>
            <a:r>
              <a:rPr lang="ru-RU" sz="2800" b="1" dirty="0" smtClean="0"/>
              <a:t>пособия по обучению аудированию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/UserFiles/Image/img1645_76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1643074" cy="2366631"/>
          </a:xfrm>
          <a:prstGeom prst="rect">
            <a:avLst/>
          </a:prstGeom>
          <a:noFill/>
        </p:spPr>
      </p:pic>
      <p:pic>
        <p:nvPicPr>
          <p:cNvPr id="2052" name="Picture 4" descr="/UserFiles/Image/img2789_25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214818"/>
            <a:ext cx="148854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Обучение иностранному языку в сфере профессиональной коммуникации </a:t>
            </a:r>
            <a:r>
              <a:rPr lang="ru-RU" b="1" u="sng" dirty="0" smtClean="0">
                <a:solidFill>
                  <a:srgbClr val="990000"/>
                </a:solidFill>
              </a:rPr>
              <a:t>невозможно</a:t>
            </a:r>
            <a:r>
              <a:rPr lang="ru-RU" b="1" dirty="0" smtClean="0">
                <a:solidFill>
                  <a:srgbClr val="002060"/>
                </a:solidFill>
              </a:rPr>
              <a:t> без формирования качественных навыков аудирования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725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</a:rPr>
              <a:t>Читательская программа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«Экслибрис» </a:t>
            </a:r>
            <a:r>
              <a:rPr lang="ru-RU" sz="2400" b="1" dirty="0" smtClean="0">
                <a:solidFill>
                  <a:srgbClr val="660033"/>
                </a:solidFill>
              </a:rPr>
              <a:t>в магазине иностранной книги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«Оксбридж»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Новосибирск, ул. Каменская, 32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 descr="http://cs629400.vk.me/v629400647/6c6/9FuQsjreg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6143667" cy="460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660033"/>
                </a:solidFill>
              </a:rPr>
              <a:t>Мы обсудим: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006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>Аудирование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Этапы обучения аудированию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Трудности в обучении аудированию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Переводческое аудирование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Методы  обучения аудированию: аудиолингвальный, интенсивный, метод погружения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Методика интенсивного обучения иностранным языкам Китайгородской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Все в фонозал!</a:t>
            </a:r>
          </a:p>
          <a:p>
            <a:r>
              <a:rPr lang="ru-RU" dirty="0" smtClean="0">
                <a:solidFill>
                  <a:srgbClr val="660033"/>
                </a:solidFill>
              </a:rPr>
              <a:t>Фонозал без фонозала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</a:rPr>
              <a:t>Ностальгия….</a:t>
            </a:r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602" t="13701" r="20079" b="13228"/>
          <a:stretch>
            <a:fillRect/>
          </a:stretch>
        </p:blipFill>
        <p:spPr bwMode="auto">
          <a:xfrm>
            <a:off x="571472" y="1500174"/>
            <a:ext cx="6715172" cy="50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data:image/jpeg;base64,/9j/4AAQSkZJRgABAQAAAQABAAD/2wCEAAkGBxQTEhQUExQUFBUXFRcYFxQUFBcVFBYVFRUXFhUXFRUYHSggGBolHBQUITEhJSkrLi4uGB8zODQsNygtLisBCgoKDg0OGhAQGCwmICQsLCwsLCwsLCwsLCwsLCwsLCwsLCwsLCwsLCwsLCwsLCwsLCwsLCwsLCwsLCwsLCwsLP/AABEIALoBDwMBIgACEQEDEQH/xAAcAAABBQEBAQAAAAAAAAAAAAAEAgMFBgcBAAj/xABMEAACAAMEBQcHCAcHBAMAAAABAgADEQQSITEFBkFRkRMiMmFxgaEHFFKSscHRF0JUcpPS4fAjU2KCosLxFTNDRIOy0xYklKM0Y+P/xAAZAQEBAQEBAQAAAAAAAAAAAAAAAQIDBAX/xAAnEQEBAQACAQMDAwUAAAAAAAAAARECEiExQVEDE4Fx4fBhYpGhwf/aAAwDAQACEQMRAD8As8yByIfaGyIMkhYjNZLLfkEjNSG7sj4E8ILbSMoNdLi9WlKHPdlEhSJpjLXwgeecI1aYwwqR3wgsN44iNfciorVS0X7JL3rVD+6cPCkPWgwbfGwg9hEB2zScuWKsyL1swUcTGbz9zEdNMds84VhifrdJylkzCMzKlvNHUKqtPGI+dr7Klm66zVOfPk3TQ7aEjDDdDtnsnVZVcR2+IhLFr1ZHNDMVT+2rIOJFPGJ+zaQlOKq0tgciGUg94MO51IDQoNBgUbl8IUJY3Dwi9zqDviPXoPEsbh4QoSR6I4CHY6gLwjt4QeLOPRHAR3zYeiOAh2OoC+I9fESHmo9AerHvNB6H8MXsdUbeEImOIlfMh6HhCHsibUHCHZOqEmuIZwiZmSJQzUeMMmXJ9DxPxh3h1BSkELtmC03wdLWTup3mHWskptniYd4daqWk53Jy3baBh2nAeNIrOgpeJbu+MaXbNXpE1brqxFa4Owx7jDErVKzqKKHA+uffGpYsiqcpB+i5dSTuwH5/OcTv/TEn9v1vwgiToaWooC3EfCFsMABIjbTMBbqEL0xb+SVhtrTviCs9trnFjFK1htglSjTpNzV78z3D3RT7BZLzY5DOCtN23lZuHRXmj3nj7BDdhnkm5LFaZnZxg3JkbYYanPdUtuBPCHIj9OTaSiPSIHvPsjlRCaLlX5yV9K8e7ne6LeYr2rcqrs25fEn8DFgaJWg852F4ot9lXBSwUEsfSIw6JhVotIAxoDStK8cd3XA9oZ6OyMFo1OjevEABR2Xiaxn+uenRMmtZuUuIoLWh16TAU/RS+s4D8Aa532EzbtaWm31szS0lJ/e2uaaSU6k2zX3AbaZxSdM6xSK0lI1pcZ2m1ktU7eTs45iLurU9UQOltLPOurQJKl4SpK9FF/mY7WOJgFTGpP5/P+f7WJi0awWqYt0zpl0fMQ8mnqJQeEBm0u6qjm8FYsL2LC8Mgxxoc6ZcYJ0XoafPFZctiuRc4ID9Y4QYmrU/YENNqv8AHCN9b8LiHpSF2G3zZLXpTsjb1NK9RXIwq0yyjXWF1hsOf4jrEOWabyS8qDRzVZXUcnmd2Q6zXZEo0XVPXgzCsu0rcc9FyKK/HI/nqjQZDqdx4RgNh0s06sm0zGdXPMmOxLSZvzXUnJSaBhuNcwI0Xyf6eaYtyaeehuPWmYyJ4Hg0ZsZWrS821KwFns8mat3EvN5MhqnAChqKUiTkJVVLqoa6LwFCA1MQDtFYclniIcAiBHJDcOAj3Ir6I4COzQ1ObSv7VaU7ocAgIrTc2bKVTZ7KtpYmhXlElXRTOrA13Uh7RbM8pWnSBImGt6VeWZdoxA56ihqAD3xI0htzmd0XQPOCjYOyA3NYcmGuJhyVZjStB3xy21QLgdUNFRuEAawabl2dipIZwDVVNaUpnu6Qw7Iq51umuaS5dTsABY8BCS0XpJQOwQQZIGCk8KewmKbZNYrXL50yzPdpncYeNItGhdcrJaWEu9cm4UlzBdLV9A5N7eqNdbPVElLdlGNaHaD79h6jBKGvzm4wifZqZZboERip6ou4CHmreKh6sl0smFQHwBOEOUhJnk0W6xvCl8UoN1caw4pqAY3EZx5QpTS3MwYgFJlNl2tHHgTEZaJIBqBgRUU3GLxrpYg8tSRUYoexx+HjFG0OS0i43TksZbfunA8KRuKhNK2E80ywFqbpOwA7fzviRsNkWWgVR2naTvMGTpV5SN48dhgezNVcc8iOsYGHIalEFrBNqyruFeP9InaxVrdMvTGPXTuGEYqROatyqS2be3gB+JiTmGgJhrRcq7KQdVeOPvhVt6DUz9+yJVRukp3JWYufmo8ym8tUj2xhz2erlmJLElicMSTU8Y2rXiX/ANpPA2SxwGJ8BGX6vaQlyJ4mTJC2hQhHJvSlSKBsVIqKbocfWrEF5ou/2fCDtEaIWbNRTWhOIG0Vy6ot2l9eFmyZslLFZ5IdSt5SCy45iiLj1xW9Dzgs1Km6CaFti1wqe4mNzNVprTKSLiVQKRdW7ioFKBaAimfEwMbObzM9bxAbOlartphsY98GTZwCBpZvU20ND2Ux407oMtjLMUEihABqDTZt3xvU8+qoazaClzpdbtCvOaYKlgACWF0dQy4xmFrn32JAouSr6KjIfnbWNJ1t0tLEtpMoC+c2Wiim2oGGW3b1xm1pl0Y/nvEc6pmkXTUCrTnNeml4/WVlx8W4xTDF31BllZrNsWS1e1iv4xPYbJYXvKjHNkBPbhBYEC6MlkJLBzEsV4Ae6DgIyySBCgIUFhQWIEUgWeOaOswddgW0rzew++FAwk4jtiO14015pZWdcHaqqd2BJbtoKDrIiZXMRSvKvY5k2QnJgmgmZby0phU7MEeHGKyKwWx3nY1dnYUG8nCmJ2hmGO+pjW9B6NayJQFAzfOGJYjrpn+AEZ3YtE8il44zMMd2NcPz8BqOiLaJ9nV5ZxACzFGasNpG451jdQw85nYXquNxLACpoDVSCPnHtAiE1k1flTQDcpOANHDc6orQMRgR17OMWe06Sk2WRWbzSSFDXS5Jxui6O81hmU1JgLUFyrMThzVFTF1EfqLrO4As88u9MEdqFhT5rN87tzi4WgAnCMnsrl5haWDUuxAH1icI1DR7Eot4UNNsc+fhRUg0MPJt6ifHEeBEM0h9Bj2jxBofArDiBNL2e/JcbbtR2riPZGYSP0dsK/NnpX99MD4UjXisZRrnZTL565yJoYfUrQ+BB7o6wdnS6EiAGF2YdzCo7Rg3uPfExaqOqzBkwB4xGW+SWXm9IGo78D7fCKrRLTNuqx3A/hFbkS6kDeQOMS+mJvMpvPsx+EC6ElXpydRrwFfbSOfuRa1WmAhuelaDew8De90PgQkCrr1An2D3mCANN2cOpU5OpU94I9hMYmZCypjifUCXeqorV2XBVBGQNQa7qxvVtk3lIjNNdtBmYeUQc8CjqB0wOiw3kDA90SeKrP30rXKTJH7rN/uaES9LzV6NxeyWh9oMIn2Ig83hAxFMCKHccI01iwWTW60AMrzCytkaAFGBqCLtMN42iOvrHaX5rzMBsVQD3NnwiumHZTZDaMvgYaD3tIqTQ45nM98MTSGO4jEdccMtswDjmIQysMgT7u+A7Ks6lqY4bNkanqPocrLqwxmFSepRW4P9zdw3xWtR9U5k1xNnKQgxCsMX6yNi+326/o2x0xIpuG4fE+4boVmjZK0h0CPAQoCMI6BCgI8IUID1IamphD4jxEBGpuhm3WcOpU93Udhg20Sdo/PZDIav5z7IyrMdNaLMtjhhXhETYmeS5eVMMtt429RG0RrdtsKzBQj8+8RVdJ6qGhMvOmAzFdmGY8Y6TloqGktYGe75xduyzynMGLMMAKE0GZ3d5gP/AKkNoU3+QWvzBOmSplNxeYplkYb4C0xq3bDMKuksUPRE+SO81YHvpHdGaiWmayjmgHMoeWpTfydVH7zARvrPVNWDV2YA6tLE1aFqNdWalATXnoe3ZGo2Z2K86lduFIrOpWpUuzAuwqwJpXpEhiAXOWFBRRUVFathS2qkcufqEkQ9doFPX4NX3kRxUqaQVNl1UjbTDtGI8YQNUim642EFyCObMSh4XT4Ui6DEViE1qs9ZQb0W8Gw9tI6QjOtVZhaQ0lunKYoe4/gYfK0gWWeQ0huWegPVfHNPsHrRLW6TRq740qT0s9XA3D2/kQdqzK5zNuUDifwiInveZj1xY9XJdJZO9vAYfGMRfZLR6QOcx6gPafeI8IVZRgTvY+HN/liVkuYIjbfYA6kil4DjTf8AHZEo0IljMfnGIKNpTViXNNSOTmHaKc7+VvAxXrfqpPVWS7fQ0qBtplg2XdGsS0BBBAOyhjwsoHRqvVmO4GoHdFlGDTtWqHGVMHYGpHbLq8a82XMJ6wffG4TNH12r+9LB9lI8mjqfOA+qgHtrDV1lVj1RnP8AMCj9r4RZ9DamSkNWHKODuwB7Mh34xdhY1pQ1bty4Cgh9EAwApDUCWWxBdnds/GDAIVSO0iaOAQoCPAQoRB4QqPCOwHo7Ho7AcpA86y7Rw2fgYKEdgItqjCnccD3bDHQR2duESTIDmK9sNGyjZUdWY4GJgFr1wlnNc4IeydY4fjDQsnOzGW4/GHkDWfLvP+4w+JROX57YXYpIpjj/AFMGgRcDMmSFHtMOUhdI5FQHLGFNxI7q4eFIYt8m/Ldd6mnbmPGCWFHPWAfcfYI8RGoMe1ys5EpJw6UmYD+65CnxuRNownSUcbQD8YN07o4Ny0k5OGXsvDmnxEVvUS1FpTSm6UtiKd9D4gxppKLFy0ZLuykH7IPHH3xUJCVYDeQOJi8KKRkpRMOWYUVewcTiYHndEjfhxw98GREehvbDtYaeIOjpHrFYdENTNh66cYdBgOx2OCOwHo9HY9EHo6I5HRAdEKjgjogOx2OVhuyz761AIxIo1K4dhIgHo7Ho9AdEdj0eijsej0IaZSAWYaUc49keM8QylpW8cd2cAqw9Edg9kEwLYDzF+qvsEFQR6OR2PQA1pwKnrK8RX+UcY4YXaxzCd2PqmvuhMagrmsUmjht48V/CkZtNmeaaRmHJJov9XOBr/Ep4xq+n5VZdfRPgcPhGYeUWy/o5U8fMYo31XGH8Sj1o1FWbQsus5Oo14CvtpFtBiuaty+czblpxP4RYhGateOaj9r2An3QUYCecqm8xoqqa9pIA94hU5VtEl1DMFmI6XhVXFaqSK5EYxmoSdISmwWbLahxuzFNDuNDHeVLBglGYKWoGGAGZJ2Rm0/yOCvMtdBuaTU8Q/uiS1T1AexWgTRaFmC6UdOTK3kbMXrxpiBjQ5RcgtGmtOy7Kv/cNcF0NUAsMwKArWuYil6V8rKiqWWS0xjgHmYLXZRBi3ERZdLan2aeC8wMa3aoJjKmZxpXrGVMoJsuh7NYlvWeQgApecCswjeHapPZWGBjUC22+bLmPblCglTKBQI9Mb1VGS9Glcc4tgMQ8vSinMgAkAEmlSTQAdddkGCY2wgd1YnquCy8cvxDaR0gZZF7JjQHr2DwPCCbPaLwFOyM6Ykb8e5SEqke5MfkmNYhXLQoThDYkru8TFffXHR4JBnioa6QFmGjc6taDDoNj1Qyiy8sI7ywiuJrfo8/442fNmbbtNn/2Jxgc6+6M+kj1Zv3YYLaJwjvKiKkNftGfSV9Wb92J7RFukWmWJshr6EkBucMVNDg1DDAeZwj3nA3wjzZd3ifjDFp0TJmAB0vAEGhLFajKq1o3YQYuByXpKU5okyWx3K6seAMdntAduWT/AHDS1x545opQVHNOYOB3RWLfp5rLN83cl6gGW7Ym41RRztKlSK7QVrjUxME3Z5xM0lwcQbg7xXvpEi1kdjW4CtGOfPqlK4ZHpRFaPs4npMblWvtQrkDJIxQpTHAjPuie1cFomPR7iiSKK5xZ7455ZAAKVBoagnAkDKNcPKEWKaG6OWXZBsC2Oyshe8akuThSnh3wVEo9Ho9HoDhEByOiK5jA9owPsh+1WhZa3nNBUDInE5YCB5MwEkqQQaMCMiGGfG9CBNrlXkZd4PHZFLt9hWdKaU4qpp4EH3ReTFXtcu7NYdZ4HERuLHtXEpLJ3t4Af1iXEBaJl3ZSDqrxx98GCM0rspA1+oBHNFD1c73iCUWmAyhiyZE72Pgbvuh+IFQw6Yxy026VLoJkyWhOQd1UnsqYa/tez/r5P2qfGIHbTZUNlaa5vGoCrWlDXG8N/NMB6eAaSTY1M5iFBlK3Ml3qUvvjdGIw6ROQ2gjS9vsc2yTZfKSGdgOYWlsrEkAsL1QDSuOBiK8nmkRZJTS5jyQqs3JLysqgDE40VsDt384x0kllEdY9DNLdZ1oBeaDmKcnKUjEyk+aKHPFjTPZFsmyStK7cjXA9kdXS0ksWM2UampHKIK1NTtiF17MmbKlebMjMtebyiUBJGGJyzwrSJJAzrqt1JKtk7gm7iVCgmtcqglffnDNitDIFrnUV3UJ5rAbj4EEdcTgnSJtmElrjO1wnnqzLSjMoocq3sqChMB26y3hhgw6J7cwf2TQV7jmBGeckuLEpJtwYDBt2Ckiu6oyzGcPiZ1HgYqzW+WlnpODj9OaBcDUKgo3NIJ53ZQVrFrNuIaWoluVcVLej9bs2xR4P1HgYBbQllOJs0kmpOMlcyCCctxPExJPZi8xJizGCgdFcVau2DSe/qgiCXQ9mGIs0oY1qJK51BrlnUA9whC6Csf0WR9gn3YmNGzXYVmy1VgSACfmmmIzx+EHX8ein5/dgK6NA2T6LI+wT7sG2eTLlLdlywi1rdRLq1OZoBHEkUtKm6/8AdgXgeZgCMqeFdxpD+k9HibcJZgUaoummPXANPa1GZp24Z5Zw3adJJLVmeqqoqzMCFApWpY4RjPleSbMt11AbvJquHRZqmtTkWBAFD6IiyaAsSzdGzrLOMxZglpyzsSoASaSoqQKUG+tQIuCyzNd9HMiObVKHSrUMXAByugXjWlQBvitOBbmmWiWjkEotmVhdZkl1JmNsQMWOZyVc9uc27Vh+VeXJBcK4VajnkEA1OQAxrlljGnWKyCyLIVSruiKHcEkXQOjXsJ7KwtkngwJq7MnyLbccTWvq7MwX9AoUgIqnO9QFTWmIXDbGm2djmCy3gKjI0zoR3wzZrMocPQH+mY64MJrGUdEdjkdgPR6OQhJ6k0Bx/PwgFsKwJMQKy0FAVI9U1HtMFwNbcgdzDx5p/wB0UciB09Lo6tvHiP6iJ4xGadl1l13HwOHwixYRLWgA3CnCFM1I9DVoyI34esae+M0F2YURewcdsPCGVmqSVBBIzAOIrlUbIdEBjflWmq+kVRiAFky1JNKCpmPtyPOEUS3qA5VSGUUowAxw3jOL/a9AHSembXKE0SroJLFS+EoS5dAAw2k7dkUXT1i5C0TpIe/yUx5d8Ai9cYqTQk0y3w48p6flQNI7djgjtIq/gqVLBrzgKCuObYgUHXjXuh+zSl5UKTRakFmAww7SIFpE3qjoM2y0rIEwS6qxL0vUCrXKorsGcZ5/U4/T43nzvieb+kM3PCY8n8hf7UkKpDKpajCmNZEw5jPGNweVGTak6I8201yF/lOSWZz6EA1lA1u1NOnTONhIhOfHnxnLj6WbPyiJtGlfN5Zd5ZeWoLMVALLTNqHMAVOGOGRg6w6Xs9rksZLrOUqaoDRsRW6VOKkgjPfA2kLI7oVR7hDZgbMcOrYe6m2IB9TQto85lTHV6Uu1pLqaXioHRrTLEYxuSVFl0VY/7p6TJIQFBJBN3nHpMoO8nPdWJO3zHCVllQaipfILtOYip27WefZFUzZEyeC10mWKlcMCTlStBjTOE6R16VOb5pNmqwNTLKsOsGpBEXrfY2LKzTJysFYKppcdK1NM8a1HAZQza9JzpUyTKEp5oZVDTQpNTkxJGCZA47+qIHQmu6N+jl2SdKVR/iXUUdQxNYm01iJanJYelyi3fj4RenI2LCDDFtsyzRdatBQ4Yb9sRT6wqNi+t+ERmj9a51qRuQs7ySGK35y83D5yY0YZ44w601KS5glCZMtAlyRewa9W8BXx6hvji24WiVWWCqTFF12FGIYVVgpyzBxx6hEPJ1ZLzBNtEx5zhgwvYqCMqA4AVxoAowFaxNWCyMgozl6tUEjIUy4gnvhZJE0BY9FsGL3ZYmggCY4Z76KT0sQakHOp2DZBv9mX2Zpt0gtUAE0pnjURIAQoRzUl9lcsfz4QoAQmZs7faKe+B5JYVNMMMKUxxrQcO32gSFjpA3QgzeqEygSakUGNBTPLZsy8YB2/zak0wqSchhiTAcnSAYmisNmOHYQDsMPWmWWluozIYD2gRGIxLqASQ5ww6JGd7dQ78jEtxE0jVHt7YRaEvKw3g07dkD2cFZjKTUhanZTHm9/S4Q5a7Yku6Xa6GYKM+kch1RYG5b1AO8A8YTNQMCDlHpIpUbmI7q1HgRCjGhGwhsWQb29gLe4QqsNFauKgNQE402kAe+MqKlWZVZmVQGbpHaaQQIAeSKYIoO8qCOGEcKAEYJSmPMFThmDs8YYKNpLyWGbOmzfOgOUmO9DIqVvsWpXlBXPdAjeR4n/Ngdkg/wDJF5kWJFrdYkno33aYoGGwtiesUgs2fEUCgbebU92OHjF8jOx5HW+lj7A/8kdXyPNWvnantkn3TIv4s0zlK1lXK9Hk2vU7b9K9dINKADoA9QAqeyIu1mPyNv8AS1+xP34V8j7g186Ts5Fvv1jQLPVgGaVMQkmqsVwx/ZYgcYXZGJLgymUK2DPdIcY4rdYmmG0DMRJy24zOW2z4VnUzUBrFaDOaeszmMoUSyuLFcaljsWL1AHm3v3+GMKlWcDPH+sVRNMT3GOwNMs6mlRl+d0JWxru8B8IsBgHVHBIX0F9UfCGfN19AeqI75svoD1RF0PrJT0B6oghJSbEHqqfdAQs6+gPVEKFnX0B6ohokOQr8wdyAewR3kjuPA/CAlsq+gPVEKFlHoD1REBBEJ2iGvNx6A4CPCWB80DuEARHoEcKcCOGHshFmlXRibx2mlNpphXDCGA4xzv8AZAs+VeFBzThiAKjfnhlUd8OqIYHMN/jHqjf/ABQFOshZlIZlAOKqEIfqYspI29EjOClFMqQxDgYDaOMNTJKE1rQ71dkJ7SpFYbSzUao4YUHhXxh11qCMIYFSFRQQtMTUmtSTvZjiT1mFMVOdD245QzJlXRQeMLPaIuBgnnt1gN39E+xeMeMJtGDIa5krxFf5Y8TFEcTDUuYAzsSABQVJoMKn+YR1zDEuzrMQhhUFieBoPZGPdodewig+Ve1stlCqSL81Vam1brEjsqBF7VAAAMABQDqEZr5XZn6KSu+Yx4LT+aFQN5I2mF3FTyQoQCcA2JNN2zjGga1acNjs/KqgmNfVQhN2pY76RB+TTRfJWVSRRn5x78fZQd0P+UWyzpkqQJMppxW0I7Iu1UDHE7Kmka5K7pXWHSNnktOm2GWqKAWPnKkipAyA3mLZZZ5aWjkULKrEbiQCRFF1u03bbZZXs66Ony75WrEggAMGyp1ReuR5l39mmHZSJ7FUvSPlRs0uYyKjzArULKQAcaG5XMDrpXZFy0XpFJ8pJss1RxUH3EbCMoxW1eTi2rOuJLV0rhNvqFu1wLAmoNMxQ98a9qxogWSzSpAN64MW3sxLMR1VJi+MQJrHrpZrGwSaWLkVuILzAZVNSABnEnoTTEq1ShNkteU7xQgjMEbDFH191Cm2qfy8lkJZVUq7FbrKaVBoagiuGGO+LPqTq75lZxKLBnLF3IqFvGgotdgAA64kEVpbTNtbSL2SyvJQLJWZWahbcDiPrCBNYtJaVskhp7zbIyrdqFlte5zBRSuG2BLdp6TZNNWiZPYqDIRAQpbEiW2Q7IY1912slpscyTJdmdilAUZei6scSNwjlbz7TPR0knVprTiFQ7WIHEE+6DTINAa+H4wBMNFQ0JoRWgJwukZDtgtrdLpk32Mz7serhOOXXKuEEbRTbhl45QVJs1SKtgdtNvHd7IDW1p6LfZTPuw/ZrbLqVxGRoZbArUmjLUb1y2UjNkVMLoYVHPOIOzdTr6zDv9hr6bcBCE0tKopLUK1rRGyoccuoQ6NPyTkX+ymfdjOAadosD5x8IibWpVwK1BDZ7CLtKU7TExP01LOV/wCzeIi3Wq+y0BoCakqRhdO/rpCLWMeVHSdol2xUSdMRDKBCo7KK3mByOJ5vjFNm6YtS4+cTwd4muD7Yvnlc0VOe0SHlSZkwXGqZaM9OdUA3RhnFHm6Ftb4eaWj7GZ92MXdejhy4fbst8+yb0trXpBLTPlLapgCTHC9Ho3jd2bqQ9q3rVbplqSVMtM1g6zVpUDnNKcIRhmGukdkDad1etjWlpiWWcwdJTVEtqXjKQuMsw14d0c0Jq3bltVnmNZZyhJ0tiSpHNVwWr3Vj2y/Q+z/f+/8Ah495dv6NN1D1dm26xSrRM0hbQz3qhJiqoKuy0FVJ+bEHrtItFi87kpa7VM/7eRaJbvNPKKBPMuaAy0wo6k90S2p2lrZo+S1mGj501Emzbjq6AFGmFhgT1wLrB57pCeS1heQpslok3mmS2qzgPLqAcOeijvj5X0r9X717W49fLr19vb9Rlk1Ovor+f6RIZQ3/AMreK+j1xTg002iz2eZabUEW1WmzOwnuHYKQ8osa4kiYMaZCLLojSGlZMiXK/s4PcRUvm0yxW6AKkV6oh7Vq9pGaZ042ZZczzqRaJcvlZZFUVkmC9e6pZj0Tt52uNsT2ntTglmnPKtFsMxJbMl60uReUFgCNuUXPRVsE6RKmjKZLR/WUH3xUXt2l2UjzKziopzp4OfYYm9S7HOkWKTJngCZLBU0IYXQxuYj9mkXjvunLPYZabUGvqAwMshqkYEA1ND2V4w+xhcxQQRvFD2QNZXqi1zpQ9owPiI6Mo6e9Iosvymyk5nITGuki8GWhIOJApti46QPMb6p9kfPbHGM8Zt8tNW+VKV9Gm+ssQesmttjtgQTbPaBcaouOgrXMGoyNB1xQ6xysayI1aR5T7OgCizzgAKAVWHR5WLP+oncU+MZJWPQyDXR5WbP+oncU+MKHlas36if/AAfGMfj0MGwjytWb9RP/AIPvR35W7N+on/wfejHY6IZBsXyuWb9RP/g+9Hvlcs36if8AwfejHI7DINgPlZsp/wAvO/8AX8Y98rNl+jzv/X8Yx+PQyDYvlds/6idxT4x75XpH0ed6yRj1Y9WGRWwfK9I+jzfXSOfK9K+jTPtU+EZBWPXjvh4+BsPyuy/orfboP5Y4fK6uyy8bSo/kjIL53njHL53njGvHwNbPle3WQf8Akj/jhDeV5voi/wDkf/nGT3zvPGPFzvPGHj4Rqj+V1/oi/bn7kNnytzfoqfat8IzKsKWJ4+DWlfK5P+iyvXYwk+Vq0/R5I9c/zRnJEdCjdGpJ8GtCbyrWvZJk+q/34aPlWtuyXIH+m3/JFBKjcI7dG4Res+DV7fyp27dIH+mfvwy3lQt++QP9P8YpyoNw4R24Nw4RrrDVsfymW/8AWyh2S194hpvKRbz/AI6jsly/ekVgiOMYdYLIdf7ef83T/TlfcjS/J7pdrRZAztfcO4ZsBUk3q0GHzoxBXO88Y1LyRMTJn4n+8H+wRnlP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hQUExQUFBUXFRcYFxQUFBcVFBYVFRUXFhUXFRUYHSggGBolHBQUITEhJSkrLi4uGB8zODQsNygtLisBCgoKDg0OGhAQGCwmICQsLCwsLCwsLCwsLCwsLCwsLCwsLCwsLCwsLCwsLCwsLCwsLCwsLCwsLCwsLCwsLCwsLP/AABEIALoBDwMBIgACEQEDEQH/xAAcAAABBQEBAQAAAAAAAAAAAAAEAgMFBgcBAAj/xABMEAACAAMEBQcHCAcHBAMAAAABAgADEQQSITEFBkFRkRMiMmFxgaEHFFKSscHRF0JUcpPS4fAjU2KCosLxFTNDRIOy0xYklKM0Y+P/xAAZAQEBAQEBAQAAAAAAAAAAAAAAAQIDBAX/xAAnEQEBAQACAQMDAwUAAAAAAAAAARECEiExQVEDE4Fx4fBhYpGhwf/aAAwDAQACEQMRAD8As8yByIfaGyIMkhYjNZLLfkEjNSG7sj4E8ILbSMoNdLi9WlKHPdlEhSJpjLXwgeecI1aYwwqR3wgsN44iNfciorVS0X7JL3rVD+6cPCkPWgwbfGwg9hEB2zScuWKsyL1swUcTGbz9zEdNMds84VhifrdJylkzCMzKlvNHUKqtPGI+dr7Klm66zVOfPk3TQ7aEjDDdDtnsnVZVcR2+IhLFr1ZHNDMVT+2rIOJFPGJ+zaQlOKq0tgciGUg94MO51IDQoNBgUbl8IUJY3Dwi9zqDviPXoPEsbh4QoSR6I4CHY6gLwjt4QeLOPRHAR3zYeiOAh2OoC+I9fESHmo9AerHvNB6H8MXsdUbeEImOIlfMh6HhCHsibUHCHZOqEmuIZwiZmSJQzUeMMmXJ9DxPxh3h1BSkELtmC03wdLWTup3mHWskptniYd4daqWk53Jy3baBh2nAeNIrOgpeJbu+MaXbNXpE1brqxFa4Owx7jDErVKzqKKHA+uffGpYsiqcpB+i5dSTuwH5/OcTv/TEn9v1vwgiToaWooC3EfCFsMABIjbTMBbqEL0xb+SVhtrTviCs9trnFjFK1htglSjTpNzV78z3D3RT7BZLzY5DOCtN23lZuHRXmj3nj7BDdhnkm5LFaZnZxg3JkbYYanPdUtuBPCHIj9OTaSiPSIHvPsjlRCaLlX5yV9K8e7ne6LeYr2rcqrs25fEn8DFgaJWg852F4ot9lXBSwUEsfSIw6JhVotIAxoDStK8cd3XA9oZ6OyMFo1OjevEABR2Xiaxn+uenRMmtZuUuIoLWh16TAU/RS+s4D8Aa532EzbtaWm31szS0lJ/e2uaaSU6k2zX3AbaZxSdM6xSK0lI1pcZ2m1ktU7eTs45iLurU9UQOltLPOurQJKl4SpK9FF/mY7WOJgFTGpP5/P+f7WJi0awWqYt0zpl0fMQ8mnqJQeEBm0u6qjm8FYsL2LC8Mgxxoc6ZcYJ0XoafPFZctiuRc4ID9Y4QYmrU/YENNqv8AHCN9b8LiHpSF2G3zZLXpTsjb1NK9RXIwq0yyjXWF1hsOf4jrEOWabyS8qDRzVZXUcnmd2Q6zXZEo0XVPXgzCsu0rcc9FyKK/HI/nqjQZDqdx4RgNh0s06sm0zGdXPMmOxLSZvzXUnJSaBhuNcwI0Xyf6eaYtyaeehuPWmYyJ4Hg0ZsZWrS821KwFns8mat3EvN5MhqnAChqKUiTkJVVLqoa6LwFCA1MQDtFYclniIcAiBHJDcOAj3Ir6I4COzQ1ObSv7VaU7ocAgIrTc2bKVTZ7KtpYmhXlElXRTOrA13Uh7RbM8pWnSBImGt6VeWZdoxA56ihqAD3xI0htzmd0XQPOCjYOyA3NYcmGuJhyVZjStB3xy21QLgdUNFRuEAawabl2dipIZwDVVNaUpnu6Qw7Iq51umuaS5dTsABY8BCS0XpJQOwQQZIGCk8KewmKbZNYrXL50yzPdpncYeNItGhdcrJaWEu9cm4UlzBdLV9A5N7eqNdbPVElLdlGNaHaD79h6jBKGvzm4wifZqZZboERip6ou4CHmreKh6sl0smFQHwBOEOUhJnk0W6xvCl8UoN1caw4pqAY3EZx5QpTS3MwYgFJlNl2tHHgTEZaJIBqBgRUU3GLxrpYg8tSRUYoexx+HjFG0OS0i43TksZbfunA8KRuKhNK2E80ywFqbpOwA7fzviRsNkWWgVR2naTvMGTpV5SN48dhgezNVcc8iOsYGHIalEFrBNqyruFeP9InaxVrdMvTGPXTuGEYqROatyqS2be3gB+JiTmGgJhrRcq7KQdVeOPvhVt6DUz9+yJVRukp3JWYufmo8ym8tUj2xhz2erlmJLElicMSTU8Y2rXiX/ANpPA2SxwGJ8BGX6vaQlyJ4mTJC2hQhHJvSlSKBsVIqKbocfWrEF5ou/2fCDtEaIWbNRTWhOIG0Vy6ot2l9eFmyZslLFZ5IdSt5SCy45iiLj1xW9Dzgs1Km6CaFti1wqe4mNzNVprTKSLiVQKRdW7ioFKBaAimfEwMbObzM9bxAbOlartphsY98GTZwCBpZvU20ND2Ux407oMtjLMUEihABqDTZt3xvU8+qoazaClzpdbtCvOaYKlgACWF0dQy4xmFrn32JAouSr6KjIfnbWNJ1t0tLEtpMoC+c2Wiim2oGGW3b1xm1pl0Y/nvEc6pmkXTUCrTnNeml4/WVlx8W4xTDF31BllZrNsWS1e1iv4xPYbJYXvKjHNkBPbhBYEC6MlkJLBzEsV4Ae6DgIyySBCgIUFhQWIEUgWeOaOswddgW0rzew++FAwk4jtiO14015pZWdcHaqqd2BJbtoKDrIiZXMRSvKvY5k2QnJgmgmZby0phU7MEeHGKyKwWx3nY1dnYUG8nCmJ2hmGO+pjW9B6NayJQFAzfOGJYjrpn+AEZ3YtE8il44zMMd2NcPz8BqOiLaJ9nV5ZxACzFGasNpG451jdQw85nYXquNxLACpoDVSCPnHtAiE1k1flTQDcpOANHDc6orQMRgR17OMWe06Sk2WRWbzSSFDXS5Jxui6O81hmU1JgLUFyrMThzVFTF1EfqLrO4As88u9MEdqFhT5rN87tzi4WgAnCMnsrl5haWDUuxAH1icI1DR7Eot4UNNsc+fhRUg0MPJt6ifHEeBEM0h9Bj2jxBofArDiBNL2e/JcbbtR2riPZGYSP0dsK/NnpX99MD4UjXisZRrnZTL565yJoYfUrQ+BB7o6wdnS6EiAGF2YdzCo7Rg3uPfExaqOqzBkwB4xGW+SWXm9IGo78D7fCKrRLTNuqx3A/hFbkS6kDeQOMS+mJvMpvPsx+EC6ElXpydRrwFfbSOfuRa1WmAhuelaDew8De90PgQkCrr1An2D3mCANN2cOpU5OpU94I9hMYmZCypjifUCXeqorV2XBVBGQNQa7qxvVtk3lIjNNdtBmYeUQc8CjqB0wOiw3kDA90SeKrP30rXKTJH7rN/uaES9LzV6NxeyWh9oMIn2Ig83hAxFMCKHccI01iwWTW60AMrzCytkaAFGBqCLtMN42iOvrHaX5rzMBsVQD3NnwiumHZTZDaMvgYaD3tIqTQ45nM98MTSGO4jEdccMtswDjmIQysMgT7u+A7Ks6lqY4bNkanqPocrLqwxmFSepRW4P9zdw3xWtR9U5k1xNnKQgxCsMX6yNi+326/o2x0xIpuG4fE+4boVmjZK0h0CPAQoCMI6BCgI8IUID1IamphD4jxEBGpuhm3WcOpU93Udhg20Sdo/PZDIav5z7IyrMdNaLMtjhhXhETYmeS5eVMMtt429RG0RrdtsKzBQj8+8RVdJ6qGhMvOmAzFdmGY8Y6TloqGktYGe75xduyzynMGLMMAKE0GZ3d5gP/AKkNoU3+QWvzBOmSplNxeYplkYb4C0xq3bDMKuksUPRE+SO81YHvpHdGaiWmayjmgHMoeWpTfydVH7zARvrPVNWDV2YA6tLE1aFqNdWalATXnoe3ZGo2Z2K86lduFIrOpWpUuzAuwqwJpXpEhiAXOWFBRRUVFathS2qkcufqEkQ9doFPX4NX3kRxUqaQVNl1UjbTDtGI8YQNUim642EFyCObMSh4XT4Ui6DEViE1qs9ZQb0W8Gw9tI6QjOtVZhaQ0lunKYoe4/gYfK0gWWeQ0huWegPVfHNPsHrRLW6TRq740qT0s9XA3D2/kQdqzK5zNuUDifwiInveZj1xY9XJdJZO9vAYfGMRfZLR6QOcx6gPafeI8IVZRgTvY+HN/liVkuYIjbfYA6kil4DjTf8AHZEo0IljMfnGIKNpTViXNNSOTmHaKc7+VvAxXrfqpPVWS7fQ0qBtplg2XdGsS0BBBAOyhjwsoHRqvVmO4GoHdFlGDTtWqHGVMHYGpHbLq8a82XMJ6wffG4TNH12r+9LB9lI8mjqfOA+qgHtrDV1lVj1RnP8AMCj9r4RZ9DamSkNWHKODuwB7Mh34xdhY1pQ1bty4Cgh9EAwApDUCWWxBdnds/GDAIVSO0iaOAQoCPAQoRB4QqPCOwHo7Ho7AcpA86y7Rw2fgYKEdgItqjCnccD3bDHQR2duESTIDmK9sNGyjZUdWY4GJgFr1wlnNc4IeydY4fjDQsnOzGW4/GHkDWfLvP+4w+JROX57YXYpIpjj/AFMGgRcDMmSFHtMOUhdI5FQHLGFNxI7q4eFIYt8m/Ldd6mnbmPGCWFHPWAfcfYI8RGoMe1ys5EpJw6UmYD+65CnxuRNownSUcbQD8YN07o4Ny0k5OGXsvDmnxEVvUS1FpTSm6UtiKd9D4gxppKLFy0ZLuykH7IPHH3xUJCVYDeQOJi8KKRkpRMOWYUVewcTiYHndEjfhxw98GREehvbDtYaeIOjpHrFYdENTNh66cYdBgOx2OCOwHo9HY9EHo6I5HRAdEKjgjogOx2OVhuyz761AIxIo1K4dhIgHo7Ho9AdEdj0eijsej0IaZSAWYaUc49keM8QylpW8cd2cAqw9Edg9kEwLYDzF+qvsEFQR6OR2PQA1pwKnrK8RX+UcY4YXaxzCd2PqmvuhMagrmsUmjht48V/CkZtNmeaaRmHJJov9XOBr/Ep4xq+n5VZdfRPgcPhGYeUWy/o5U8fMYo31XGH8Sj1o1FWbQsus5Oo14CvtpFtBiuaty+czblpxP4RYhGateOaj9r2An3QUYCecqm8xoqqa9pIA94hU5VtEl1DMFmI6XhVXFaqSK5EYxmoSdISmwWbLahxuzFNDuNDHeVLBglGYKWoGGAGZJ2Rm0/yOCvMtdBuaTU8Q/uiS1T1AexWgTRaFmC6UdOTK3kbMXrxpiBjQ5RcgtGmtOy7Kv/cNcF0NUAsMwKArWuYil6V8rKiqWWS0xjgHmYLXZRBi3ERZdLan2aeC8wMa3aoJjKmZxpXrGVMoJsuh7NYlvWeQgApecCswjeHapPZWGBjUC22+bLmPblCglTKBQI9Mb1VGS9Glcc4tgMQ8vSinMgAkAEmlSTQAdddkGCY2wgd1YnquCy8cvxDaR0gZZF7JjQHr2DwPCCbPaLwFOyM6Ykb8e5SEqke5MfkmNYhXLQoThDYkru8TFffXHR4JBnioa6QFmGjc6taDDoNj1Qyiy8sI7ywiuJrfo8/442fNmbbtNn/2Jxgc6+6M+kj1Zv3YYLaJwjvKiKkNftGfSV9Wb92J7RFukWmWJshr6EkBucMVNDg1DDAeZwj3nA3wjzZd3ifjDFp0TJmAB0vAEGhLFajKq1o3YQYuByXpKU5okyWx3K6seAMdntAduWT/AHDS1x545opQVHNOYOB3RWLfp5rLN83cl6gGW7Ym41RRztKlSK7QVrjUxME3Z5xM0lwcQbg7xXvpEi1kdjW4CtGOfPqlK4ZHpRFaPs4npMblWvtQrkDJIxQpTHAjPuie1cFomPR7iiSKK5xZ7455ZAAKVBoagnAkDKNcPKEWKaG6OWXZBsC2Oyshe8akuThSnh3wVEo9Ho9HoDhEByOiK5jA9owPsh+1WhZa3nNBUDInE5YCB5MwEkqQQaMCMiGGfG9CBNrlXkZd4PHZFLt9hWdKaU4qpp4EH3ReTFXtcu7NYdZ4HERuLHtXEpLJ3t4Af1iXEBaJl3ZSDqrxx98GCM0rspA1+oBHNFD1c73iCUWmAyhiyZE72Pgbvuh+IFQw6Yxy026VLoJkyWhOQd1UnsqYa/tez/r5P2qfGIHbTZUNlaa5vGoCrWlDXG8N/NMB6eAaSTY1M5iFBlK3Ml3qUvvjdGIw6ROQ2gjS9vsc2yTZfKSGdgOYWlsrEkAsL1QDSuOBiK8nmkRZJTS5jyQqs3JLysqgDE40VsDt384x0kllEdY9DNLdZ1oBeaDmKcnKUjEyk+aKHPFjTPZFsmyStK7cjXA9kdXS0ksWM2UampHKIK1NTtiF17MmbKlebMjMtebyiUBJGGJyzwrSJJAzrqt1JKtk7gm7iVCgmtcqglffnDNitDIFrnUV3UJ5rAbj4EEdcTgnSJtmElrjO1wnnqzLSjMoocq3sqChMB26y3hhgw6J7cwf2TQV7jmBGeckuLEpJtwYDBt2Ckiu6oyzGcPiZ1HgYqzW+WlnpODj9OaBcDUKgo3NIJ53ZQVrFrNuIaWoluVcVLej9bs2xR4P1HgYBbQllOJs0kmpOMlcyCCctxPExJPZi8xJizGCgdFcVau2DSe/qgiCXQ9mGIs0oY1qJK51BrlnUA9whC6Csf0WR9gn3YmNGzXYVmy1VgSACfmmmIzx+EHX8ein5/dgK6NA2T6LI+wT7sG2eTLlLdlywi1rdRLq1OZoBHEkUtKm6/8AdgXgeZgCMqeFdxpD+k9HibcJZgUaoummPXANPa1GZp24Z5Zw3adJJLVmeqqoqzMCFApWpY4RjPleSbMt11AbvJquHRZqmtTkWBAFD6IiyaAsSzdGzrLOMxZglpyzsSoASaSoqQKUG+tQIuCyzNd9HMiObVKHSrUMXAByugXjWlQBvitOBbmmWiWjkEotmVhdZkl1JmNsQMWOZyVc9uc27Vh+VeXJBcK4VajnkEA1OQAxrlljGnWKyCyLIVSruiKHcEkXQOjXsJ7KwtkngwJq7MnyLbccTWvq7MwX9AoUgIqnO9QFTWmIXDbGm2djmCy3gKjI0zoR3wzZrMocPQH+mY64MJrGUdEdjkdgPR6OQhJ6k0Bx/PwgFsKwJMQKy0FAVI9U1HtMFwNbcgdzDx5p/wB0UciB09Lo6tvHiP6iJ4xGadl1l13HwOHwixYRLWgA3CnCFM1I9DVoyI34esae+M0F2YURewcdsPCGVmqSVBBIzAOIrlUbIdEBjflWmq+kVRiAFky1JNKCpmPtyPOEUS3qA5VSGUUowAxw3jOL/a9AHSembXKE0SroJLFS+EoS5dAAw2k7dkUXT1i5C0TpIe/yUx5d8Ai9cYqTQk0y3w48p6flQNI7djgjtIq/gqVLBrzgKCuObYgUHXjXuh+zSl5UKTRakFmAww7SIFpE3qjoM2y0rIEwS6qxL0vUCrXKorsGcZ5/U4/T43nzvieb+kM3PCY8n8hf7UkKpDKpajCmNZEw5jPGNweVGTak6I8201yF/lOSWZz6EA1lA1u1NOnTONhIhOfHnxnLj6WbPyiJtGlfN5Zd5ZeWoLMVALLTNqHMAVOGOGRg6w6Xs9rksZLrOUqaoDRsRW6VOKkgjPfA2kLI7oVR7hDZgbMcOrYe6m2IB9TQto85lTHV6Uu1pLqaXioHRrTLEYxuSVFl0VY/7p6TJIQFBJBN3nHpMoO8nPdWJO3zHCVllQaipfILtOYip27WefZFUzZEyeC10mWKlcMCTlStBjTOE6R16VOb5pNmqwNTLKsOsGpBEXrfY2LKzTJysFYKppcdK1NM8a1HAZQza9JzpUyTKEp5oZVDTQpNTkxJGCZA47+qIHQmu6N+jl2SdKVR/iXUUdQxNYm01iJanJYelyi3fj4RenI2LCDDFtsyzRdatBQ4Yb9sRT6wqNi+t+ERmj9a51qRuQs7ySGK35y83D5yY0YZ44w601KS5glCZMtAlyRewa9W8BXx6hvji24WiVWWCqTFF12FGIYVVgpyzBxx6hEPJ1ZLzBNtEx5zhgwvYqCMqA4AVxoAowFaxNWCyMgozl6tUEjIUy4gnvhZJE0BY9FsGL3ZYmggCY4Z76KT0sQakHOp2DZBv9mX2Zpt0gtUAE0pnjURIAQoRzUl9lcsfz4QoAQmZs7faKe+B5JYVNMMMKUxxrQcO32gSFjpA3QgzeqEygSakUGNBTPLZsy8YB2/zak0wqSchhiTAcnSAYmisNmOHYQDsMPWmWWluozIYD2gRGIxLqASQ5ww6JGd7dQ78jEtxE0jVHt7YRaEvKw3g07dkD2cFZjKTUhanZTHm9/S4Q5a7Yku6Xa6GYKM+kch1RYG5b1AO8A8YTNQMCDlHpIpUbmI7q1HgRCjGhGwhsWQb29gLe4QqsNFauKgNQE402kAe+MqKlWZVZmVQGbpHaaQQIAeSKYIoO8qCOGEcKAEYJSmPMFThmDs8YYKNpLyWGbOmzfOgOUmO9DIqVvsWpXlBXPdAjeR4n/Ngdkg/wDJF5kWJFrdYkno33aYoGGwtiesUgs2fEUCgbebU92OHjF8jOx5HW+lj7A/8kdXyPNWvnantkn3TIv4s0zlK1lXK9Hk2vU7b9K9dINKADoA9QAqeyIu1mPyNv8AS1+xP34V8j7g186Ts5Fvv1jQLPVgGaVMQkmqsVwx/ZYgcYXZGJLgymUK2DPdIcY4rdYmmG0DMRJy24zOW2z4VnUzUBrFaDOaeszmMoUSyuLFcaljsWL1AHm3v3+GMKlWcDPH+sVRNMT3GOwNMs6mlRl+d0JWxru8B8IsBgHVHBIX0F9UfCGfN19AeqI75svoD1RF0PrJT0B6oghJSbEHqqfdAQs6+gPVEKFnX0B6ohokOQr8wdyAewR3kjuPA/CAlsq+gPVEKFlHoD1REBBEJ2iGvNx6A4CPCWB80DuEARHoEcKcCOGHshFmlXRibx2mlNpphXDCGA4xzv8AZAs+VeFBzThiAKjfnhlUd8OqIYHMN/jHqjf/ABQFOshZlIZlAOKqEIfqYspI29EjOClFMqQxDgYDaOMNTJKE1rQ71dkJ7SpFYbSzUao4YUHhXxh11qCMIYFSFRQQtMTUmtSTvZjiT1mFMVOdD245QzJlXRQeMLPaIuBgnnt1gN39E+xeMeMJtGDIa5krxFf5Y8TFEcTDUuYAzsSABQVJoMKn+YR1zDEuzrMQhhUFieBoPZGPdodewig+Ve1stlCqSL81Vam1brEjsqBF7VAAAMABQDqEZr5XZn6KSu+Yx4LT+aFQN5I2mF3FTyQoQCcA2JNN2zjGga1acNjs/KqgmNfVQhN2pY76RB+TTRfJWVSRRn5x78fZQd0P+UWyzpkqQJMppxW0I7Iu1UDHE7Kmka5K7pXWHSNnktOm2GWqKAWPnKkipAyA3mLZZZ5aWjkULKrEbiQCRFF1u03bbZZXs66Ony75WrEggAMGyp1ReuR5l39mmHZSJ7FUvSPlRs0uYyKjzArULKQAcaG5XMDrpXZFy0XpFJ8pJss1RxUH3EbCMoxW1eTi2rOuJLV0rhNvqFu1wLAmoNMxQ98a9qxogWSzSpAN64MW3sxLMR1VJi+MQJrHrpZrGwSaWLkVuILzAZVNSABnEnoTTEq1ShNkteU7xQgjMEbDFH191Cm2qfy8lkJZVUq7FbrKaVBoagiuGGO+LPqTq75lZxKLBnLF3IqFvGgotdgAA64kEVpbTNtbSL2SyvJQLJWZWahbcDiPrCBNYtJaVskhp7zbIyrdqFlte5zBRSuG2BLdp6TZNNWiZPYqDIRAQpbEiW2Q7IY1912slpscyTJdmdilAUZei6scSNwjlbz7TPR0knVprTiFQ7WIHEE+6DTINAa+H4wBMNFQ0JoRWgJwukZDtgtrdLpk32Mz7serhOOXXKuEEbRTbhl45QVJs1SKtgdtNvHd7IDW1p6LfZTPuw/ZrbLqVxGRoZbArUmjLUb1y2UjNkVMLoYVHPOIOzdTr6zDv9hr6bcBCE0tKopLUK1rRGyoccuoQ6NPyTkX+ymfdjOAadosD5x8IibWpVwK1BDZ7CLtKU7TExP01LOV/wCzeIi3Wq+y0BoCakqRhdO/rpCLWMeVHSdol2xUSdMRDKBCo7KK3mByOJ5vjFNm6YtS4+cTwd4muD7Yvnlc0VOe0SHlSZkwXGqZaM9OdUA3RhnFHm6Ftb4eaWj7GZ92MXdejhy4fbst8+yb0trXpBLTPlLapgCTHC9Ho3jd2bqQ9q3rVbplqSVMtM1g6zVpUDnNKcIRhmGukdkDad1etjWlpiWWcwdJTVEtqXjKQuMsw14d0c0Jq3bltVnmNZZyhJ0tiSpHNVwWr3Vj2y/Q+z/f+/8Ah495dv6NN1D1dm26xSrRM0hbQz3qhJiqoKuy0FVJ+bEHrtItFi87kpa7VM/7eRaJbvNPKKBPMuaAy0wo6k90S2p2lrZo+S1mGj501Emzbjq6AFGmFhgT1wLrB57pCeS1heQpslok3mmS2qzgPLqAcOeijvj5X0r9X717W49fLr19vb9Rlk1Ovor+f6RIZQ3/AMreK+j1xTg002iz2eZabUEW1WmzOwnuHYKQ8osa4kiYMaZCLLojSGlZMiXK/s4PcRUvm0yxW6AKkV6oh7Vq9pGaZ042ZZczzqRaJcvlZZFUVkmC9e6pZj0Tt52uNsT2ntTglmnPKtFsMxJbMl60uReUFgCNuUXPRVsE6RKmjKZLR/WUH3xUXt2l2UjzKziopzp4OfYYm9S7HOkWKTJngCZLBU0IYXQxuYj9mkXjvunLPYZabUGvqAwMshqkYEA1ND2V4w+xhcxQQRvFD2QNZXqi1zpQ9owPiI6Mo6e9Iosvymyk5nITGuki8GWhIOJApti46QPMb6p9kfPbHGM8Zt8tNW+VKV9Gm+ssQesmttjtgQTbPaBcaouOgrXMGoyNB1xQ6xysayI1aR5T7OgCizzgAKAVWHR5WLP+oncU+MZJWPQyDXR5WbP+oncU+MKHlas36if/AAfGMfj0MGwjytWb9RP/AIPvR35W7N+on/wfejHY6IZBsXyuWb9RP/g+9Hvlcs36if8AwfejHI7DINgPlZsp/wAvO/8AX8Y98rNl+jzv/X8Yx+PQyDYvlds/6idxT4x75XpH0ed6yRj1Y9WGRWwfK9I+jzfXSOfK9K+jTPtU+EZBWPXjvh4+BsPyuy/orfboP5Y4fK6uyy8bSo/kjIL53njHL53njGvHwNbPle3WQf8Akj/jhDeV5voi/wDkf/nGT3zvPGPFzvPGHj4Rqj+V1/oi/bn7kNnytzfoqfat8IzKsKWJ4+DWlfK5P+iyvXYwk+Vq0/R5I9c/zRnJEdCjdGpJ8GtCbyrWvZJk+q/34aPlWtuyXIH+m3/JFBKjcI7dG4Res+DV7fyp27dIH+mfvwy3lQt++QP9P8YpyoNw4R24Nw4RrrDVsfymW/8AWyh2S194hpvKRbz/AI6jsly/ekVgiOMYdYLIdf7ef83T/TlfcjS/J7pdrRZAztfcO4ZsBUk3q0GHzoxBXO88Y1LyRMTJn4n+8H+wRnlP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qhq.narod.ru/katushech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786213" cy="4021125"/>
          </a:xfrm>
          <a:prstGeom prst="rect">
            <a:avLst/>
          </a:prstGeom>
          <a:noFill/>
        </p:spPr>
      </p:pic>
      <p:pic>
        <p:nvPicPr>
          <p:cNvPr id="1034" name="Picture 10" descr="http://worldtranslation.org/uploads/Image/News/Education/lingafonniy%20kabi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35720"/>
            <a:ext cx="3643338" cy="273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Как мы работали в </a:t>
            </a:r>
            <a:r>
              <a:rPr lang="ru-RU" sz="3600" b="1" dirty="0" err="1" smtClean="0">
                <a:solidFill>
                  <a:srgbClr val="660033"/>
                </a:solidFill>
              </a:rPr>
              <a:t>фонозале</a:t>
            </a:r>
            <a:r>
              <a:rPr lang="ru-RU" sz="3600" b="1" dirty="0" smtClean="0">
                <a:solidFill>
                  <a:srgbClr val="660033"/>
                </a:solidFill>
              </a:rPr>
              <a:t>?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214974"/>
          </a:xfrm>
        </p:spPr>
        <p:txBody>
          <a:bodyPr>
            <a:normAutofit fontScale="25000" lnSpcReduction="20000"/>
          </a:bodyPr>
          <a:lstStyle/>
          <a:p>
            <a:r>
              <a:rPr lang="ru-RU" sz="8600" b="1" dirty="0" smtClean="0">
                <a:solidFill>
                  <a:srgbClr val="660033"/>
                </a:solidFill>
              </a:rPr>
              <a:t>Поставить аудио запись и открыть текст </a:t>
            </a:r>
            <a:r>
              <a:rPr lang="ru-RU" sz="8600" b="1" dirty="0" err="1" smtClean="0">
                <a:solidFill>
                  <a:srgbClr val="660033"/>
                </a:solidFill>
              </a:rPr>
              <a:t>скрипта</a:t>
            </a:r>
            <a:r>
              <a:rPr lang="ru-RU" sz="8600" b="1" dirty="0" smtClean="0">
                <a:solidFill>
                  <a:srgbClr val="660033"/>
                </a:solidFill>
              </a:rPr>
              <a:t> к ней</a:t>
            </a:r>
          </a:p>
          <a:p>
            <a:r>
              <a:rPr lang="ru-RU" sz="8600" b="1" dirty="0" smtClean="0">
                <a:solidFill>
                  <a:srgbClr val="660033"/>
                </a:solidFill>
              </a:rPr>
              <a:t>Прослушать аудио запись, одновременно читая текст</a:t>
            </a:r>
          </a:p>
          <a:p>
            <a:r>
              <a:rPr lang="ru-RU" sz="8600" b="1" dirty="0" smtClean="0">
                <a:solidFill>
                  <a:srgbClr val="660033"/>
                </a:solidFill>
              </a:rPr>
              <a:t>Сделать пометки –разметить ритмические группы, проставить интонационные стрелки, подчеркнуть трудно произносимые слова или слова, произносимые не по правилам </a:t>
            </a:r>
            <a:r>
              <a:rPr lang="en-US" sz="8600" b="1" dirty="0" smtClean="0">
                <a:solidFill>
                  <a:srgbClr val="660033"/>
                </a:solidFill>
              </a:rPr>
              <a:t>(‘tricky words’)</a:t>
            </a:r>
            <a:r>
              <a:rPr lang="ru-RU" sz="8600" b="1" dirty="0" smtClean="0">
                <a:solidFill>
                  <a:srgbClr val="660033"/>
                </a:solidFill>
              </a:rPr>
              <a:t>, протранскрибировать их</a:t>
            </a:r>
          </a:p>
          <a:p>
            <a:r>
              <a:rPr lang="ru-RU" sz="8600" b="1" dirty="0" smtClean="0">
                <a:solidFill>
                  <a:srgbClr val="660033"/>
                </a:solidFill>
              </a:rPr>
              <a:t>Поставить запись на начало, в режиме </a:t>
            </a:r>
            <a:r>
              <a:rPr lang="en-US" sz="8600" b="1" dirty="0" smtClean="0">
                <a:solidFill>
                  <a:srgbClr val="660033"/>
                </a:solidFill>
              </a:rPr>
              <a:t>listen-stop-repeat   </a:t>
            </a:r>
            <a:r>
              <a:rPr lang="ru-RU" sz="8600" b="1" dirty="0" smtClean="0">
                <a:solidFill>
                  <a:srgbClr val="660033"/>
                </a:solidFill>
              </a:rPr>
              <a:t>прочитать за диктором весть текст, останавливаясь на границах ритмических групп и коротких предложений</a:t>
            </a:r>
          </a:p>
          <a:p>
            <a:r>
              <a:rPr lang="ru-RU" sz="8600" b="1" dirty="0" smtClean="0">
                <a:solidFill>
                  <a:srgbClr val="660033"/>
                </a:solidFill>
              </a:rPr>
              <a:t>Прослушать текст с самого начала, отслеживая по </a:t>
            </a:r>
            <a:r>
              <a:rPr lang="ru-RU" sz="8600" b="1" dirty="0" err="1" smtClean="0">
                <a:solidFill>
                  <a:srgbClr val="660033"/>
                </a:solidFill>
              </a:rPr>
              <a:t>скрипту</a:t>
            </a:r>
            <a:endParaRPr lang="ru-RU" sz="8600" b="1" dirty="0" smtClean="0">
              <a:solidFill>
                <a:srgbClr val="660033"/>
              </a:solidFill>
            </a:endParaRPr>
          </a:p>
          <a:p>
            <a:r>
              <a:rPr lang="ru-RU" sz="8600" b="1" dirty="0" smtClean="0">
                <a:solidFill>
                  <a:srgbClr val="660033"/>
                </a:solidFill>
              </a:rPr>
              <a:t>Прочитать текст вслух</a:t>
            </a:r>
          </a:p>
          <a:p>
            <a:r>
              <a:rPr lang="ru-RU" sz="8600" b="1" dirty="0" smtClean="0">
                <a:solidFill>
                  <a:srgbClr val="660033"/>
                </a:solidFill>
              </a:rPr>
              <a:t>Прослушать запись снова</a:t>
            </a:r>
          </a:p>
          <a:p>
            <a:endParaRPr lang="ru-RU" sz="7000" b="1" dirty="0" smtClean="0"/>
          </a:p>
          <a:p>
            <a:endParaRPr lang="ru-RU" sz="7000" b="1" dirty="0" smtClean="0"/>
          </a:p>
          <a:p>
            <a:pPr algn="ctr"/>
            <a:r>
              <a:rPr lang="ru-RU" sz="19200" dirty="0" smtClean="0"/>
              <a:t>…..∞……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Подготовка к выполнению заданий по аудированию</a:t>
            </a:r>
            <a:endParaRPr lang="ru-RU" b="1" dirty="0"/>
          </a:p>
        </p:txBody>
      </p:sp>
      <p:pic>
        <p:nvPicPr>
          <p:cNvPr id="2050" name="Picture 2" descr="\\WORK2\SharedDocs\РАБОЧАЯ\ОЮ\сканы для аннотаций на сайт\Д 13 017.jpg"/>
          <p:cNvPicPr>
            <a:picLocks noChangeAspect="1" noChangeArrowheads="1"/>
          </p:cNvPicPr>
          <p:nvPr/>
        </p:nvPicPr>
        <p:blipFill>
          <a:blip r:embed="rId3" cstate="print"/>
          <a:srcRect l="2781" t="2697" r="5562" b="2360"/>
          <a:stretch>
            <a:fillRect/>
          </a:stretch>
        </p:blipFill>
        <p:spPr bwMode="auto">
          <a:xfrm>
            <a:off x="428596" y="1500174"/>
            <a:ext cx="3643338" cy="5189730"/>
          </a:xfrm>
          <a:prstGeom prst="rect">
            <a:avLst/>
          </a:prstGeom>
          <a:noFill/>
        </p:spPr>
      </p:pic>
      <p:pic>
        <p:nvPicPr>
          <p:cNvPr id="2051" name="Picture 3" descr="\\WORK2\SharedDocs\РАБОЧАЯ\ОЮ\сканы для аннотаций на сайт\Д 13 018.jpg"/>
          <p:cNvPicPr>
            <a:picLocks noChangeAspect="1" noChangeArrowheads="1"/>
          </p:cNvPicPr>
          <p:nvPr/>
        </p:nvPicPr>
        <p:blipFill>
          <a:blip r:embed="rId4" cstate="print"/>
          <a:srcRect l="1899"/>
          <a:stretch>
            <a:fillRect/>
          </a:stretch>
        </p:blipFill>
        <p:spPr bwMode="auto">
          <a:xfrm>
            <a:off x="4429124" y="1428736"/>
            <a:ext cx="3804725" cy="5275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WORK2\SharedDocs\РАБОЧАЯ\ОЮ\сканы для аннотаций на сайт\Д 13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5042150" cy="6858000"/>
          </a:xfrm>
          <a:prstGeom prst="rect">
            <a:avLst/>
          </a:prstGeom>
          <a:noFill/>
        </p:spPr>
      </p:pic>
      <p:pic>
        <p:nvPicPr>
          <p:cNvPr id="3075" name="Picture 3" descr="\\WORK2\SharedDocs\РАБОЧАЯ\ОЮ\сканы для аннотаций на сайт\Д 13 018.jpg"/>
          <p:cNvPicPr>
            <a:picLocks noChangeAspect="1" noChangeArrowheads="1"/>
          </p:cNvPicPr>
          <p:nvPr/>
        </p:nvPicPr>
        <p:blipFill>
          <a:blip r:embed="rId3" cstate="print"/>
          <a:srcRect l="7122" t="26182" r="73596" b="51666"/>
          <a:stretch>
            <a:fillRect/>
          </a:stretch>
        </p:blipFill>
        <p:spPr bwMode="auto">
          <a:xfrm>
            <a:off x="357158" y="285728"/>
            <a:ext cx="2972126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500702"/>
            <a:ext cx="3643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hlinkClick r:id="rId4"/>
              </a:rPr>
              <a:t>http://www.lingvo-online.ru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Режим </a:t>
            </a:r>
            <a:r>
              <a:rPr lang="en-US" b="1" dirty="0" smtClean="0"/>
              <a:t>listen-stop-repeat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Подготовить вопросы на общее понимание</a:t>
            </a:r>
          </a:p>
          <a:p>
            <a:r>
              <a:rPr lang="ru-RU" dirty="0" smtClean="0"/>
              <a:t>Проиграть запись</a:t>
            </a:r>
          </a:p>
          <a:p>
            <a:r>
              <a:rPr lang="ru-RU" dirty="0" smtClean="0"/>
              <a:t>Задать вопросы на общее понимание</a:t>
            </a:r>
          </a:p>
          <a:p>
            <a:r>
              <a:rPr lang="ru-RU" dirty="0" smtClean="0"/>
              <a:t>Проиграть запись с остановками по ритмическим группам </a:t>
            </a:r>
            <a:r>
              <a:rPr lang="en-US" dirty="0" smtClean="0"/>
              <a:t>listen-stop-repeat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-с опорой на </a:t>
            </a:r>
            <a:r>
              <a:rPr lang="ru-RU" dirty="0" err="1" smtClean="0"/>
              <a:t>скрипт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-без опоры на </a:t>
            </a:r>
            <a:r>
              <a:rPr lang="ru-RU" dirty="0" err="1" smtClean="0"/>
              <a:t>скрипт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990000"/>
                </a:solidFill>
              </a:rPr>
              <a:t>Выполнить задания по аудированию из учебника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Алгоритм формирования навыков аудирования на занятии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Get a warm up on the topic</a:t>
            </a:r>
            <a:endParaRPr lang="ru-RU" dirty="0" smtClean="0"/>
          </a:p>
          <a:p>
            <a:r>
              <a:rPr lang="en-US" dirty="0" smtClean="0"/>
              <a:t>Pre-teach vocabulary and Grammar</a:t>
            </a:r>
          </a:p>
          <a:p>
            <a:r>
              <a:rPr lang="en-US" dirty="0" smtClean="0"/>
              <a:t>Get some gist questions for</a:t>
            </a:r>
            <a:r>
              <a:rPr lang="ru-RU" dirty="0" smtClean="0"/>
              <a:t> </a:t>
            </a:r>
            <a:r>
              <a:rPr lang="en-US" dirty="0" smtClean="0"/>
              <a:t>the Ss to answer</a:t>
            </a:r>
          </a:p>
          <a:p>
            <a:r>
              <a:rPr lang="en-US" dirty="0" smtClean="0"/>
              <a:t>Play the recording </a:t>
            </a:r>
          </a:p>
          <a:p>
            <a:r>
              <a:rPr lang="en-US" dirty="0" smtClean="0"/>
              <a:t>Get the Ss answer the questions</a:t>
            </a:r>
          </a:p>
          <a:p>
            <a:r>
              <a:rPr lang="en-US" dirty="0" smtClean="0"/>
              <a:t>Check the answers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Set some</a:t>
            </a:r>
            <a:r>
              <a:rPr lang="ru-RU" dirty="0" smtClean="0"/>
              <a:t> </a:t>
            </a:r>
            <a:r>
              <a:rPr lang="en-US" dirty="0" smtClean="0"/>
              <a:t>tasks for listening for specific information</a:t>
            </a:r>
          </a:p>
          <a:p>
            <a:r>
              <a:rPr lang="en-US" dirty="0" smtClean="0"/>
              <a:t>Play the recording again</a:t>
            </a:r>
          </a:p>
          <a:p>
            <a:r>
              <a:rPr lang="en-US" dirty="0" smtClean="0"/>
              <a:t>Check the answers</a:t>
            </a:r>
          </a:p>
          <a:p>
            <a:r>
              <a:rPr lang="en-US" dirty="0" smtClean="0"/>
              <a:t>Use the topic of the listening as an extension or transfer to another part of the lesson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388</Words>
  <Application>Microsoft Office PowerPoint</Application>
  <PresentationFormat>Экран (4:3)</PresentationFormat>
  <Paragraphs>71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Лингафонный метод  в обучении иностранным языкам в сфере профессиональной коммуникации: от бобины к мультимедиа</vt:lpstr>
      <vt:lpstr>Обучение иностранному языку в сфере профессиональной коммуникации невозможно без формирования качественных навыков аудирования</vt:lpstr>
      <vt:lpstr>Мы обсудим:</vt:lpstr>
      <vt:lpstr>Ностальгия….</vt:lpstr>
      <vt:lpstr>Как мы работали в фонозале?</vt:lpstr>
      <vt:lpstr>Подготовка к выполнению заданий по аудированию</vt:lpstr>
      <vt:lpstr>Слайд 7</vt:lpstr>
      <vt:lpstr>Режим listen-stop-repeat</vt:lpstr>
      <vt:lpstr>Алгоритм формирования навыков аудирования на занятии</vt:lpstr>
      <vt:lpstr>Слайд 10</vt:lpstr>
      <vt:lpstr>Это - только начало! Пора применить лингафонный метод</vt:lpstr>
      <vt:lpstr>Слайд 12</vt:lpstr>
      <vt:lpstr>Слайд 13</vt:lpstr>
      <vt:lpstr> Метод активизации резервных возможностей человека и коллектива (Г.А. Китайгородская) </vt:lpstr>
      <vt:lpstr>Все  - в фонозал! </vt:lpstr>
      <vt:lpstr>Фонозал без фонозала </vt:lpstr>
      <vt:lpstr>Что почитать?</vt:lpstr>
      <vt:lpstr>Слайд 18</vt:lpstr>
      <vt:lpstr>Загляните на www.bookshop247.com !</vt:lpstr>
      <vt:lpstr>Читательская программа «Экслибрис» в магазине иностранной книги «Оксбридж» Новосибирск, ул. Каменская,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Шабанов Р.Ш.</cp:lastModifiedBy>
  <cp:revision>33</cp:revision>
  <dcterms:created xsi:type="dcterms:W3CDTF">2015-05-26T05:58:17Z</dcterms:created>
  <dcterms:modified xsi:type="dcterms:W3CDTF">2015-06-15T05:42:36Z</dcterms:modified>
</cp:coreProperties>
</file>